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8" r:id="rId2"/>
    <p:sldId id="263" r:id="rId3"/>
    <p:sldId id="259" r:id="rId4"/>
    <p:sldId id="269" r:id="rId5"/>
    <p:sldId id="262" r:id="rId6"/>
    <p:sldId id="265" r:id="rId7"/>
    <p:sldId id="266" r:id="rId8"/>
    <p:sldId id="267" r:id="rId9"/>
    <p:sldId id="289" r:id="rId10"/>
    <p:sldId id="290" r:id="rId11"/>
    <p:sldId id="292" r:id="rId12"/>
    <p:sldId id="293" r:id="rId13"/>
    <p:sldId id="294" r:id="rId14"/>
    <p:sldId id="291" r:id="rId15"/>
    <p:sldId id="296" r:id="rId16"/>
    <p:sldId id="295" r:id="rId17"/>
    <p:sldId id="313" r:id="rId18"/>
    <p:sldId id="314" r:id="rId19"/>
    <p:sldId id="268" r:id="rId20"/>
    <p:sldId id="279" r:id="rId21"/>
    <p:sldId id="297" r:id="rId22"/>
    <p:sldId id="299" r:id="rId23"/>
    <p:sldId id="298" r:id="rId24"/>
    <p:sldId id="300" r:id="rId25"/>
    <p:sldId id="301" r:id="rId26"/>
    <p:sldId id="302" r:id="rId27"/>
    <p:sldId id="303" r:id="rId28"/>
    <p:sldId id="304" r:id="rId29"/>
    <p:sldId id="311" r:id="rId30"/>
    <p:sldId id="312" r:id="rId31"/>
    <p:sldId id="305" r:id="rId32"/>
    <p:sldId id="306" r:id="rId33"/>
    <p:sldId id="307" r:id="rId34"/>
    <p:sldId id="308" r:id="rId35"/>
    <p:sldId id="309" r:id="rId36"/>
    <p:sldId id="310" r:id="rId37"/>
    <p:sldId id="273" r:id="rId38"/>
    <p:sldId id="27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2" autoAdjust="0"/>
    <p:restoredTop sz="94660"/>
  </p:normalViewPr>
  <p:slideViewPr>
    <p:cSldViewPr snapToGrid="0">
      <p:cViewPr>
        <p:scale>
          <a:sx n="73" d="100"/>
          <a:sy n="73" d="100"/>
        </p:scale>
        <p:origin x="588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6B9B1-47EB-47B9-9CD3-3A4660836A1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6B275-E685-4F61-88BC-781BA5DA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3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3DC3-FC77-4F58-8CA1-A25D93B16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81301-B329-4568-A31F-B316E6992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A52A0-AD25-488C-9D79-5C2B3867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BEEB-6987-47FF-8DF5-98B5CCA6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AECD4-A6A0-401F-A881-195B1E4D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72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695E-E485-4A5E-9511-B219B73E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2450A-F12E-49BB-867D-A1ED05E62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AB086-016C-4B79-83F6-B51646FCE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0C998-1DD2-45E9-97A2-4F4878E1A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BFD38-B387-48DB-AE5B-EE9E6212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97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0A954-7578-4B45-8236-A50823C2B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94B54-7524-4EB6-80CC-15005C441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81156-2901-4F96-9BC5-5FB1A8F3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64F27-37D2-4B52-A9EA-A21D9884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6FB5F-2093-45AF-A11A-E4FFFAAE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27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0D2A-D964-4D63-9377-F09FFBB6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EE1F-C547-412A-910A-72BA2086A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7E75-3BA5-4B36-AA84-3A576221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213EC-FB5A-464D-9897-09F622A3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85E8-AE79-4D4B-AD95-FCD5E44F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5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0B2E-ED3E-47D5-884C-1E537659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9EAC7-C2DE-4F0D-9451-BFA38889B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D5E94-C3E2-477C-9A81-A6021106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99DA5-46B7-4233-BD8F-48309E0B5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AC87C-9D15-47CB-A9EE-96229D6F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F74B-35E2-4BD3-A9FB-A4F4FD24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5F3EB-A161-400E-952F-A3813E9BF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4F2AC-2524-4F1F-A0DB-807EAEC13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281B5-45A4-4CDD-956C-921C68D42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2D95C-7B2C-49AC-94F5-83D1CE67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BB409-A127-494B-9FE7-9925262A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23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126F-C8D4-4848-BCE4-159BB7C1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39091-1CD7-4F00-9785-F84D4BA1F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6ADE7-08EF-4045-820F-0A5167D24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DF3A1-9CEF-4DCE-856B-28ECE4428C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370E9-D0B0-4E87-B1E7-A1E28E466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3D3B1E-EBB7-4059-ADA3-BEF9F29E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98CA2-71BB-424F-A280-620B726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A9F86-0BDC-422F-8375-753A18EA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48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5D7-ED3E-4157-969F-DA08E5AE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301FD-1E56-4FE5-AAEC-091FA535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7E020-ADDE-49D5-BAF0-43BB28D9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2432D-5F1E-419D-9003-D6AE0CED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3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1F12B-2085-41AF-A309-247D6C2A0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FFDC6-47AE-4A28-A1C2-4DF0B743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CF596-40B0-440D-AA59-F20E0181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10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A446-9430-4715-8AE8-BF16D539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029CF-DCCE-4B68-8460-13B8683FF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982A0-143C-465B-B474-9D16394C2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42710-9BD9-4E2F-BAC3-2ED5FF338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5D4D5-AEA7-4AEE-84EE-2FB7E313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813C6-48BE-45FA-87F6-DBAAB8AE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19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42FD-2BF0-451C-9A88-96F8BCFA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37E4C-DA0A-4DDE-913E-B82D1CDB3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8C701-61B5-446F-BDAF-8448C70B8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71EEB-9699-4491-96C9-8AA495F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294-3A82-49C6-AD76-1A0A3DB6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91B8B-433A-4E93-9132-5BABC866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51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F59B2D-85E1-48B9-BDF7-F96F0A72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4096E-2E9F-433C-AA88-A51C7B98B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9ADAC-1502-43FB-A9EC-4067054DB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FE733-28AD-400B-AEAF-96277209B494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C5490-AE99-49C7-A68D-E009CED1E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09AC-0612-4967-822F-CCCD090E3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908E0-9DE0-45FA-B606-9BBD322D2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0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audio" Target="../media/audio1.wav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jp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28.tm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slide" Target="slide8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slide" Target="slide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slide" Target="slide2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15.png"/><Relationship Id="rId10" Type="http://schemas.openxmlformats.org/officeDocument/2006/relationships/image" Target="../media/image17.jpeg"/><Relationship Id="rId4" Type="http://schemas.openxmlformats.org/officeDocument/2006/relationships/slide" Target="slide9.xml"/><Relationship Id="rId9" Type="http://schemas.openxmlformats.org/officeDocument/2006/relationships/slide" Target="slide3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65"/>
            <a:ext cx="12192000" cy="6856827"/>
          </a:xfrm>
          <a:prstGeom prst="rect">
            <a:avLst/>
          </a:prstGeom>
          <a:solidFill>
            <a:srgbClr val="00B0F0">
              <a:alpha val="76000"/>
            </a:srgbClr>
          </a:solidFill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DA195-824B-4F4D-B3AB-27EF8D391BF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7" y="2122461"/>
            <a:ext cx="3446585" cy="192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7DA6C1-9E8D-4277-A9E4-BD774493DC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5" y="680524"/>
            <a:ext cx="1885071" cy="9284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96F3B0-6F86-42D4-AB4D-53632282B2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9" y="3429000"/>
            <a:ext cx="1196633" cy="11535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609A50-82F2-4957-B81F-9EA63C58A8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0" y="2122461"/>
            <a:ext cx="1730326" cy="9284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glow rad="127000">
              <a:schemeClr val="tx1"/>
            </a:glow>
            <a:reflection blurRad="203200" stA="45000" endPos="65000" dist="50800" dir="5400000" sy="-100000" algn="bl" rotWithShape="0"/>
            <a:softEdge rad="0"/>
          </a:effectLst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A1E22C6F-9991-480F-A160-63D76CC3A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849" y="3772192"/>
            <a:ext cx="1205558" cy="1342293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C390548B-74CE-437C-A823-B7069D6D88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9" y="4882661"/>
            <a:ext cx="1196633" cy="1342293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FB8A46D6-B36F-40B0-8F6A-B6D02E48C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135" y="5360377"/>
            <a:ext cx="1322987" cy="146186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ECE6F0-566E-4C32-8348-6C2BC163CB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923" y="790134"/>
            <a:ext cx="1901484" cy="95660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1CB4A60-34C7-4E42-A384-FDBE9D8E45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92" y="1855760"/>
            <a:ext cx="2098871" cy="146187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68300DD3-970D-44E7-93EA-CC5BEF63F467}"/>
              </a:ext>
            </a:extLst>
          </p:cNvPr>
          <p:cNvSpPr txBox="1"/>
          <p:nvPr/>
        </p:nvSpPr>
        <p:spPr>
          <a:xfrm>
            <a:off x="3673210" y="4036961"/>
            <a:ext cx="553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Gill Sans Ultra Bold" panose="020B0A02020104020203" pitchFamily="34" charset="0"/>
              </a:rPr>
              <a:t>            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E09F0-BE50-4671-94E8-0CF09E681169}"/>
              </a:ext>
            </a:extLst>
          </p:cNvPr>
          <p:cNvSpPr txBox="1"/>
          <p:nvPr/>
        </p:nvSpPr>
        <p:spPr>
          <a:xfrm>
            <a:off x="3207433" y="953587"/>
            <a:ext cx="61757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CASE STUDY ON IPL ANALYSIS</a:t>
            </a:r>
          </a:p>
        </p:txBody>
      </p:sp>
    </p:spTree>
    <p:extLst>
      <p:ext uri="{BB962C8B-B14F-4D97-AF65-F5344CB8AC3E}">
        <p14:creationId xmlns:p14="http://schemas.microsoft.com/office/powerpoint/2010/main" val="2106015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ipl-9284 (online-audio-converter.com).wav"/>
          </p:stSnd>
        </p:sndAc>
      </p:transition>
    </mc:Choice>
    <mc:Fallback xmlns="">
      <p:transition spd="slow">
        <p:fade/>
        <p:sndAc>
          <p:stSnd>
            <p:snd r:embed="rId15" name="ipl-9284 (online-audio-converter.com)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3.1: etl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04CB0-B3A8-486E-970B-3AFCB8AB8EAB}"/>
              </a:ext>
            </a:extLst>
          </p:cNvPr>
          <p:cNvSpPr txBox="1"/>
          <p:nvPr/>
        </p:nvSpPr>
        <p:spPr>
          <a:xfrm>
            <a:off x="3930136" y="6202486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3.1.2 VENUE DIMENSION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2A2A5-A458-471F-9175-5FA3B22096E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11234" y="1301845"/>
            <a:ext cx="9222377" cy="4798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90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99856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3.1: etl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04CB0-B3A8-486E-970B-3AFCB8AB8EAB}"/>
              </a:ext>
            </a:extLst>
          </p:cNvPr>
          <p:cNvSpPr txBox="1"/>
          <p:nvPr/>
        </p:nvSpPr>
        <p:spPr>
          <a:xfrm>
            <a:off x="4393962" y="6251991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3.1.3 MATCH DIMENSION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F93BC-E735-4C31-B8D1-6CCC3B6FAF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93669" y="1457739"/>
            <a:ext cx="9183188" cy="46818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00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3.1: etl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04CB0-B3A8-486E-970B-3AFCB8AB8EAB}"/>
              </a:ext>
            </a:extLst>
          </p:cNvPr>
          <p:cNvSpPr txBox="1"/>
          <p:nvPr/>
        </p:nvSpPr>
        <p:spPr>
          <a:xfrm>
            <a:off x="4393962" y="6251991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3.1.4 SEASON DIMENSION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1F091-EBBE-4397-B041-AB479D9EDF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06731" y="1410790"/>
            <a:ext cx="9438018" cy="4605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6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3.1: etl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04CB0-B3A8-486E-970B-3AFCB8AB8EAB}"/>
              </a:ext>
            </a:extLst>
          </p:cNvPr>
          <p:cNvSpPr txBox="1"/>
          <p:nvPr/>
        </p:nvSpPr>
        <p:spPr>
          <a:xfrm>
            <a:off x="4393962" y="6251991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3.1.5 TOSS DIMENSION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E67E8-2378-4257-87B9-C80B9381C1B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93669" y="1423851"/>
            <a:ext cx="9451079" cy="4826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6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3.1: etl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04CB0-B3A8-486E-970B-3AFCB8AB8EAB}"/>
              </a:ext>
            </a:extLst>
          </p:cNvPr>
          <p:cNvSpPr txBox="1"/>
          <p:nvPr/>
        </p:nvSpPr>
        <p:spPr>
          <a:xfrm>
            <a:off x="4393962" y="6251991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3.1.6 UMPIRE DIMENSION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B6595-FF2B-439B-9527-99CDAF90F09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67543" y="1410788"/>
            <a:ext cx="9026434" cy="4840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95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3.1: etl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04CB0-B3A8-486E-970B-3AFCB8AB8EAB}"/>
              </a:ext>
            </a:extLst>
          </p:cNvPr>
          <p:cNvSpPr txBox="1"/>
          <p:nvPr/>
        </p:nvSpPr>
        <p:spPr>
          <a:xfrm>
            <a:off x="4581542" y="6303416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3.1.7 INCREMENTAL 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C2EF5-9A66-481D-8433-BEAD42B6A8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37360" y="1301845"/>
            <a:ext cx="9074395" cy="5000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46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3.1: etl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04CB0-B3A8-486E-970B-3AFCB8AB8EAB}"/>
              </a:ext>
            </a:extLst>
          </p:cNvPr>
          <p:cNvSpPr txBox="1"/>
          <p:nvPr/>
        </p:nvSpPr>
        <p:spPr>
          <a:xfrm>
            <a:off x="3349090" y="6303416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3.1.8 AVERAGE RUN RATE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68830-914B-48FD-9366-FEC3241D2A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28800" y="1489165"/>
            <a:ext cx="8856617" cy="4630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48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3.1: etl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04CB0-B3A8-486E-970B-3AFCB8AB8EAB}"/>
              </a:ext>
            </a:extLst>
          </p:cNvPr>
          <p:cNvSpPr txBox="1"/>
          <p:nvPr/>
        </p:nvSpPr>
        <p:spPr>
          <a:xfrm>
            <a:off x="4733752" y="6303416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3.1.9 ECONOMY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14005E-9596-4EBC-909D-CA0261E32EC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85110" y="1301845"/>
            <a:ext cx="9026434" cy="5000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79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3.1: etl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04CB0-B3A8-486E-970B-3AFCB8AB8EAB}"/>
              </a:ext>
            </a:extLst>
          </p:cNvPr>
          <p:cNvSpPr txBox="1"/>
          <p:nvPr/>
        </p:nvSpPr>
        <p:spPr>
          <a:xfrm>
            <a:off x="4581542" y="6303416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3.1.10 FACT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6D144-9C06-4C71-90AC-155D2A27CA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85109" y="1301844"/>
            <a:ext cx="9137562" cy="4833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53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3.1: etl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 descr="D:\PLP\IPL_ANALYSIS.qvw">
            <a:extLst>
              <a:ext uri="{FF2B5EF4-FFF2-40B4-BE49-F238E27FC236}">
                <a16:creationId xmlns:a16="http://schemas.microsoft.com/office/drawing/2014/main" id="{7C37EA4D-8184-46EC-8CDB-47061D86154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2" t="11959" r="14949" b="15205"/>
          <a:stretch/>
        </p:blipFill>
        <p:spPr>
          <a:xfrm>
            <a:off x="2541359" y="1603514"/>
            <a:ext cx="7596553" cy="4280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04CB0-B3A8-486E-970B-3AFCB8AB8EAB}"/>
              </a:ext>
            </a:extLst>
          </p:cNvPr>
          <p:cNvSpPr txBox="1"/>
          <p:nvPr/>
        </p:nvSpPr>
        <p:spPr>
          <a:xfrm>
            <a:off x="4513303" y="6202486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3.1.11 SCHEMA DESIGN</a:t>
            </a:r>
          </a:p>
        </p:txBody>
      </p:sp>
      <p:sp>
        <p:nvSpPr>
          <p:cNvPr id="8" name="Arrow: Bent-Up 7">
            <a:hlinkClick r:id="rId5" action="ppaction://hlinksldjump"/>
            <a:extLst>
              <a:ext uri="{FF2B5EF4-FFF2-40B4-BE49-F238E27FC236}">
                <a16:creationId xmlns:a16="http://schemas.microsoft.com/office/drawing/2014/main" id="{6F781B85-CFED-4492-834C-634FD089A4B5}"/>
              </a:ext>
            </a:extLst>
          </p:cNvPr>
          <p:cNvSpPr/>
          <p:nvPr/>
        </p:nvSpPr>
        <p:spPr>
          <a:xfrm>
            <a:off x="1364974" y="6136819"/>
            <a:ext cx="596348" cy="535929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71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Team details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3933942C-870B-4C46-ADD7-54E8558E0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511947"/>
              </p:ext>
            </p:extLst>
          </p:nvPr>
        </p:nvGraphicFramePr>
        <p:xfrm>
          <a:off x="2180690" y="1463040"/>
          <a:ext cx="8128000" cy="440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5098721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73594746"/>
                    </a:ext>
                  </a:extLst>
                </a:gridCol>
              </a:tblGrid>
              <a:tr h="834050">
                <a:tc>
                  <a:txBody>
                    <a:bodyPr/>
                    <a:lstStyle/>
                    <a:p>
                      <a:r>
                        <a:rPr lang="en-US" dirty="0"/>
                        <a:t>            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TEAM MEMBER</a:t>
                      </a:r>
                      <a:endParaRPr 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ROLES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404862"/>
                  </a:ext>
                </a:extLst>
              </a:tr>
              <a:tr h="446017">
                <a:tc>
                  <a:txBody>
                    <a:bodyPr/>
                    <a:lstStyle/>
                    <a:p>
                      <a:r>
                        <a:rPr lang="en-US" dirty="0"/>
                        <a:t>                </a:t>
                      </a:r>
                      <a:r>
                        <a:rPr lang="en-US" b="1" dirty="0"/>
                        <a:t>SONALI VERMA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</a:t>
                      </a:r>
                      <a:r>
                        <a:rPr lang="en-US" b="1" dirty="0"/>
                        <a:t>TEAM LEAD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74133"/>
                  </a:ext>
                </a:extLst>
              </a:tr>
              <a:tr h="446017">
                <a:tc>
                  <a:txBody>
                    <a:bodyPr/>
                    <a:lstStyle/>
                    <a:p>
                      <a:r>
                        <a:rPr lang="en-US"/>
                        <a:t>                </a:t>
                      </a:r>
                      <a:r>
                        <a:rPr lang="en-US" b="1"/>
                        <a:t>SIDDHARTHA </a:t>
                      </a:r>
                      <a:r>
                        <a:rPr lang="en-US" b="1" dirty="0"/>
                        <a:t>GUPTA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</a:t>
                      </a:r>
                      <a:r>
                        <a:rPr lang="en-US" b="1" dirty="0"/>
                        <a:t>TEAM LEAD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48247"/>
                  </a:ext>
                </a:extLst>
              </a:tr>
              <a:tr h="446017">
                <a:tc>
                  <a:txBody>
                    <a:bodyPr/>
                    <a:lstStyle/>
                    <a:p>
                      <a:r>
                        <a:rPr lang="en-US" dirty="0"/>
                        <a:t>               </a:t>
                      </a:r>
                      <a:r>
                        <a:rPr lang="en-US" b="1" dirty="0"/>
                        <a:t> JITENDRA KUMAR GUPTA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</a:t>
                      </a:r>
                      <a:r>
                        <a:rPr lang="en-US" b="1" dirty="0"/>
                        <a:t>DATASTAGE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62672"/>
                  </a:ext>
                </a:extLst>
              </a:tr>
              <a:tr h="446017">
                <a:tc>
                  <a:txBody>
                    <a:bodyPr/>
                    <a:lstStyle/>
                    <a:p>
                      <a:r>
                        <a:rPr lang="en-US" dirty="0"/>
                        <a:t>                </a:t>
                      </a:r>
                      <a:r>
                        <a:rPr lang="en-US" b="1" dirty="0"/>
                        <a:t>KESHAV RANA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                       DATASTAGE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62982"/>
                  </a:ext>
                </a:extLst>
              </a:tr>
              <a:tr h="446017">
                <a:tc>
                  <a:txBody>
                    <a:bodyPr/>
                    <a:lstStyle/>
                    <a:p>
                      <a:r>
                        <a:rPr lang="en-US" dirty="0"/>
                        <a:t>                </a:t>
                      </a:r>
                      <a:r>
                        <a:rPr lang="en-US" b="1" dirty="0"/>
                        <a:t>MANISH VISHWAKARMA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</a:t>
                      </a:r>
                      <a:r>
                        <a:rPr lang="en-US" b="1" dirty="0"/>
                        <a:t>DATASTAGE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99057"/>
                  </a:ext>
                </a:extLst>
              </a:tr>
              <a:tr h="446017">
                <a:tc>
                  <a:txBody>
                    <a:bodyPr/>
                    <a:lstStyle/>
                    <a:p>
                      <a:r>
                        <a:rPr lang="en-US" dirty="0"/>
                        <a:t>                </a:t>
                      </a:r>
                      <a:r>
                        <a:rPr lang="en-US" b="1" dirty="0"/>
                        <a:t>SHIKHA AGGARWAL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</a:t>
                      </a:r>
                      <a:r>
                        <a:rPr lang="en-US" b="1" dirty="0"/>
                        <a:t>QLIK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439554"/>
                  </a:ext>
                </a:extLst>
              </a:tr>
              <a:tr h="446017">
                <a:tc>
                  <a:txBody>
                    <a:bodyPr/>
                    <a:lstStyle/>
                    <a:p>
                      <a:r>
                        <a:rPr lang="en-US" dirty="0"/>
                        <a:t>                </a:t>
                      </a:r>
                      <a:r>
                        <a:rPr lang="en-US" b="1" dirty="0"/>
                        <a:t>JOYDEEP MAITY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</a:t>
                      </a:r>
                      <a:r>
                        <a:rPr lang="en-US" b="1" dirty="0"/>
                        <a:t>QLIK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255217"/>
                  </a:ext>
                </a:extLst>
              </a:tr>
              <a:tr h="446017">
                <a:tc>
                  <a:txBody>
                    <a:bodyPr/>
                    <a:lstStyle/>
                    <a:p>
                      <a:r>
                        <a:rPr lang="en-US" dirty="0"/>
                        <a:t>                </a:t>
                      </a:r>
                      <a:r>
                        <a:rPr lang="en-US" b="1" dirty="0"/>
                        <a:t>ARASHPREET SINGH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</a:t>
                      </a:r>
                      <a:r>
                        <a:rPr lang="en-US" b="1" dirty="0"/>
                        <a:t>QLIK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084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1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3.2 : dashboard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E5442E-7384-4F5D-907A-79E72B67070A}"/>
              </a:ext>
            </a:extLst>
          </p:cNvPr>
          <p:cNvPicPr/>
          <p:nvPr/>
        </p:nvPicPr>
        <p:blipFill rotWithShape="1">
          <a:blip r:embed="rId4"/>
          <a:srcRect t="13944" b="8528"/>
          <a:stretch/>
        </p:blipFill>
        <p:spPr bwMode="auto">
          <a:xfrm>
            <a:off x="1762538" y="1537251"/>
            <a:ext cx="9090991" cy="465151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4030680" y="6387152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3.2.1 MAIN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1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3.2 : dashboard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3725880" y="6238244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3.2.2 MI TEAM DASHBOARD</a:t>
            </a:r>
            <a:endParaRPr lang="en-US" dirty="0"/>
          </a:p>
        </p:txBody>
      </p:sp>
      <p:pic>
        <p:nvPicPr>
          <p:cNvPr id="8" name="Picture 7" descr="QlikView x64 Personal Edition - [D:\PLP\IPL_ANALYSIS.qvw*]">
            <a:extLst>
              <a:ext uri="{FF2B5EF4-FFF2-40B4-BE49-F238E27FC236}">
                <a16:creationId xmlns:a16="http://schemas.microsoft.com/office/drawing/2014/main" id="{054F7B56-D6B8-4842-A396-CA10190C032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1" b="3336"/>
          <a:stretch/>
        </p:blipFill>
        <p:spPr bwMode="auto">
          <a:xfrm>
            <a:off x="1528355" y="1449977"/>
            <a:ext cx="9516394" cy="478709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73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3.2 : dashboard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3725880" y="6238244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3.2.3 CSK TEAM DASHBOARD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96297-B829-4B76-ABCD-C9A89A639D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64" y="1301845"/>
            <a:ext cx="9660086" cy="49352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667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3.2 : dashboard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3725880" y="6238244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3.2.4 RCB TEAM DASHBOARD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E6F682-16D6-45C1-A158-7D79DF2CB2B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463041"/>
            <a:ext cx="9094029" cy="4774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9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3.2 : dashboard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4030680" y="6274001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3.2.5 KXIP TEAM DASHBOARD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5BDEA-65F9-4C11-BBAB-B52D78C313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93669" y="1410790"/>
            <a:ext cx="9248502" cy="48620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26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3.2 : dashboard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4030680" y="6274001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3.2.6 DD TEAM DASHBOARD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7DC31-628C-4C2E-883F-614CBC6AF59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31" y="1301845"/>
            <a:ext cx="9438018" cy="49709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4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3.2 : dashboard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4030680" y="6274001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3.2.7 RR TEAM DASHBOARD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1FA2A-C2C0-4FA2-BA96-50890A63711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03" y="1301846"/>
            <a:ext cx="9568645" cy="48768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05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3.2 : dashboard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4030680" y="6274001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3.2.8 KKR TEAM DASHBOARD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B6B12-D7B1-439B-A7BA-409FBE865C3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80606" y="1301844"/>
            <a:ext cx="9464143" cy="49709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37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3.2 : dashboard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3712628" y="6274001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3.2.9 SRH TEAM DASHBOARD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9069A-1F81-406F-B3AC-F75BA30CAFE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80606" y="1456533"/>
            <a:ext cx="9146091" cy="46627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90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3.2 : dashboard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3712628" y="6274001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3.2.10 COMPARITIVE ANALYSIS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3B6D2D-1697-417D-9849-1817B2CE52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06732" y="1301845"/>
            <a:ext cx="9205024" cy="48768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34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820125" y="470848"/>
            <a:ext cx="10194878" cy="6385979"/>
          </a:xfrm>
          <a:prstGeom prst="rect">
            <a:avLst/>
          </a:prstGeom>
          <a:solidFill>
            <a:schemeClr val="accent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BB9E4-F166-43A7-AD82-BD4E5296FE38}"/>
              </a:ext>
            </a:extLst>
          </p:cNvPr>
          <p:cNvSpPr txBox="1"/>
          <p:nvPr/>
        </p:nvSpPr>
        <p:spPr>
          <a:xfrm>
            <a:off x="1631852" y="1301845"/>
            <a:ext cx="938315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DEVELOPMENT OF IPL SEASONWISE PERFOMANCE ANALYSIS TO ANALYZE FOLLOWING SCENARIOS: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team won the highest number of matches season-wise?</a:t>
            </a:r>
          </a:p>
          <a:p>
            <a:endParaRPr lang="en-IN" sz="28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Percentage of winning matches after winning tosses?</a:t>
            </a:r>
          </a:p>
          <a:p>
            <a:endParaRPr lang="en-US" sz="28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Top 3 stadium to host maximum number of matches in all seasons.</a:t>
            </a:r>
            <a:endParaRPr lang="en-US" sz="28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3.2 : dashboard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3712628" y="6274001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3.2.11  COMPARITIVE ANALYSIS </a:t>
            </a:r>
            <a:endParaRPr lang="en-US" dirty="0"/>
          </a:p>
        </p:txBody>
      </p:sp>
      <p:sp>
        <p:nvSpPr>
          <p:cNvPr id="5" name="Arrow: Bent-Up 4">
            <a:hlinkClick r:id="rId4" action="ppaction://hlinksldjump"/>
            <a:extLst>
              <a:ext uri="{FF2B5EF4-FFF2-40B4-BE49-F238E27FC236}">
                <a16:creationId xmlns:a16="http://schemas.microsoft.com/office/drawing/2014/main" id="{F28442E5-4DF2-4B30-A114-4783DE5FFC67}"/>
              </a:ext>
            </a:extLst>
          </p:cNvPr>
          <p:cNvSpPr/>
          <p:nvPr/>
        </p:nvSpPr>
        <p:spPr>
          <a:xfrm>
            <a:off x="1444487" y="6274001"/>
            <a:ext cx="528004" cy="369332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68B47A-5B55-4947-AD6E-569A97C4B10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44488" y="1301846"/>
            <a:ext cx="9367268" cy="47586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88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3.3 : REPORTS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3712628" y="6274001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3.3.1 ANALYSIS 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ECA7F-3508-4F19-8BF4-484118DB9128}"/>
              </a:ext>
            </a:extLst>
          </p:cNvPr>
          <p:cNvPicPr/>
          <p:nvPr/>
        </p:nvPicPr>
        <p:blipFill rotWithShape="1">
          <a:blip r:embed="rId4"/>
          <a:srcRect t="13472" r="25681" b="22238"/>
          <a:stretch/>
        </p:blipFill>
        <p:spPr bwMode="auto">
          <a:xfrm>
            <a:off x="2067950" y="1404730"/>
            <a:ext cx="8640417" cy="465577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958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3.3 : REPORTS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3712628" y="6274001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3.3.2 ANALYSIS II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F9282-2903-4405-85B4-2C705778E8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2" b="5781"/>
          <a:stretch/>
        </p:blipFill>
        <p:spPr>
          <a:xfrm>
            <a:off x="2067950" y="1457739"/>
            <a:ext cx="8295250" cy="46027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8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3.3 : REPORTS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4328060" y="6303416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3.3.3 ANALYSIS III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76053-1303-4F52-9944-4C0571D6590D}"/>
              </a:ext>
            </a:extLst>
          </p:cNvPr>
          <p:cNvPicPr/>
          <p:nvPr/>
        </p:nvPicPr>
        <p:blipFill rotWithShape="1">
          <a:blip r:embed="rId4"/>
          <a:srcRect t="13472" b="6638"/>
          <a:stretch/>
        </p:blipFill>
        <p:spPr bwMode="auto">
          <a:xfrm>
            <a:off x="2067950" y="1431235"/>
            <a:ext cx="8295249" cy="453224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309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3.3 : REPORTS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4328060" y="6303416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3.3.4 ANALYSIS IV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1D92-9907-4B82-825F-38F829728871}"/>
              </a:ext>
            </a:extLst>
          </p:cNvPr>
          <p:cNvPicPr/>
          <p:nvPr/>
        </p:nvPicPr>
        <p:blipFill rotWithShape="1">
          <a:blip r:embed="rId4"/>
          <a:srcRect t="13472" b="6402"/>
          <a:stretch/>
        </p:blipFill>
        <p:spPr bwMode="auto">
          <a:xfrm>
            <a:off x="2279374" y="1301845"/>
            <a:ext cx="8532381" cy="481749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872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3.3 : REPORTS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4328060" y="6303416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3.3.5 ANALYSIS V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4A162-12BC-422F-97A1-F7AFCE259F7B}"/>
              </a:ext>
            </a:extLst>
          </p:cNvPr>
          <p:cNvPicPr/>
          <p:nvPr/>
        </p:nvPicPr>
        <p:blipFill rotWithShape="1">
          <a:blip r:embed="rId4"/>
          <a:srcRect t="13946" b="6874"/>
          <a:stretch/>
        </p:blipFill>
        <p:spPr bwMode="auto">
          <a:xfrm>
            <a:off x="1921565" y="1457739"/>
            <a:ext cx="8428383" cy="466159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850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3.3 : REPORTS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4CD44-81B9-42E8-B6C8-7E2965DED5C1}"/>
              </a:ext>
            </a:extLst>
          </p:cNvPr>
          <p:cNvSpPr txBox="1"/>
          <p:nvPr/>
        </p:nvSpPr>
        <p:spPr>
          <a:xfrm>
            <a:off x="4328060" y="6303416"/>
            <a:ext cx="701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chemeClr val="bg1"/>
                </a:solidFill>
              </a:rPr>
              <a:t>Fig 3.3.6 ANALYSIS VI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CABD8-3882-4E5A-97C2-81F209BC81F4}"/>
              </a:ext>
            </a:extLst>
          </p:cNvPr>
          <p:cNvPicPr/>
          <p:nvPr/>
        </p:nvPicPr>
        <p:blipFill rotWithShape="1">
          <a:blip r:embed="rId4"/>
          <a:srcRect t="13709" b="6166"/>
          <a:stretch/>
        </p:blipFill>
        <p:spPr bwMode="auto">
          <a:xfrm>
            <a:off x="2067950" y="1510748"/>
            <a:ext cx="8547041" cy="446598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Arrow: Bent-Up 8">
            <a:hlinkClick r:id="rId5" action="ppaction://hlinksldjump"/>
            <a:extLst>
              <a:ext uri="{FF2B5EF4-FFF2-40B4-BE49-F238E27FC236}">
                <a16:creationId xmlns:a16="http://schemas.microsoft.com/office/drawing/2014/main" id="{7748493B-6304-4253-A7DA-71B7534428C8}"/>
              </a:ext>
            </a:extLst>
          </p:cNvPr>
          <p:cNvSpPr/>
          <p:nvPr/>
        </p:nvSpPr>
        <p:spPr>
          <a:xfrm>
            <a:off x="1457739" y="6197596"/>
            <a:ext cx="477078" cy="475152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6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4: </a:t>
            </a:r>
            <a:r>
              <a:rPr lang="en-US" sz="4800" u="sng" dirty="0">
                <a:solidFill>
                  <a:schemeClr val="bg1"/>
                </a:solidFill>
                <a:latin typeface="Algerian" panose="04020705040A02060702" pitchFamily="82" charset="0"/>
              </a:rPr>
              <a:t>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/>
          <a:stretch/>
        </p:blipFill>
        <p:spPr>
          <a:xfrm>
            <a:off x="6440557" y="1722261"/>
            <a:ext cx="4901572" cy="426236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B7D0F-8883-4AD0-885A-0D64E2A99532}"/>
              </a:ext>
            </a:extLst>
          </p:cNvPr>
          <p:cNvSpPr txBox="1"/>
          <p:nvPr/>
        </p:nvSpPr>
        <p:spPr>
          <a:xfrm>
            <a:off x="1964238" y="1301845"/>
            <a:ext cx="4280452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i="0" dirty="0">
                <a:solidFill>
                  <a:schemeClr val="bg1"/>
                </a:solidFill>
                <a:effectLst/>
                <a:ea typeface="Segoe UI Black" panose="020B0A02040204020203" pitchFamily="34" charset="0"/>
              </a:rPr>
              <a:t>In the testing phase, all the implementations are integrated and deployed in the testing environment. Testers then follow </a:t>
            </a:r>
            <a:r>
              <a:rPr lang="en-IN" sz="2000" i="0" strike="noStrike" dirty="0">
                <a:solidFill>
                  <a:schemeClr val="bg1"/>
                </a:solidFill>
                <a:effectLst/>
                <a:ea typeface="Segoe UI Black" panose="020B0A02040204020203" pitchFamily="34" charset="0"/>
              </a:rPr>
              <a:t>Software Testing Life Cycle</a:t>
            </a:r>
            <a:r>
              <a:rPr lang="en-IN" sz="2000" i="0" dirty="0">
                <a:solidFill>
                  <a:schemeClr val="bg1"/>
                </a:solidFill>
                <a:effectLst/>
                <a:ea typeface="Segoe UI Black" panose="020B0A02040204020203" pitchFamily="34" charset="0"/>
              </a:rPr>
              <a:t> activities to check the system for errors, bugs, and defects to verify the system’s functionalities work as expected or not</a:t>
            </a:r>
            <a:endParaRPr lang="en-US" sz="2000" dirty="0">
              <a:solidFill>
                <a:schemeClr val="bg1"/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Some of the test cases: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Handle null values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Handle duplicates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Table Structures consist of proper relationship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Loading of data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Visualization contains proper attributes and have some meanings.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60503" y="59011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0C43D9D2-49DC-4098-BFD7-7C8EDB04FF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33936" y="1208626"/>
            <a:ext cx="4952984" cy="44407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B185C-49E8-4C87-9FD6-0AB30FFF979A}"/>
              </a:ext>
            </a:extLst>
          </p:cNvPr>
          <p:cNvSpPr txBox="1"/>
          <p:nvPr/>
        </p:nvSpPr>
        <p:spPr>
          <a:xfrm>
            <a:off x="2416822" y="1876604"/>
            <a:ext cx="4952984" cy="2554545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lgerian" panose="04020705040A02060702" pitchFamily="82" charset="0"/>
              </a:rPr>
              <a:t>THANK            YOU!</a:t>
            </a:r>
          </a:p>
        </p:txBody>
      </p:sp>
    </p:spTree>
    <p:extLst>
      <p:ext uri="{BB962C8B-B14F-4D97-AF65-F5344CB8AC3E}">
        <p14:creationId xmlns:p14="http://schemas.microsoft.com/office/powerpoint/2010/main" val="3369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49" y="470848"/>
            <a:ext cx="7897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PROJECT METHODOLOGY: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68250-73D7-47B9-8B04-36B96FDBE58D}"/>
              </a:ext>
            </a:extLst>
          </p:cNvPr>
          <p:cNvSpPr txBox="1"/>
          <p:nvPr/>
        </p:nvSpPr>
        <p:spPr>
          <a:xfrm>
            <a:off x="1550503" y="2404135"/>
            <a:ext cx="4545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1800" b="1" i="0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Agile is a process by which a team can manage a project by breaking it up into several stages and involving constant collaboration with stakeholders and continuous improvement and iteration at every stage.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01618-6F7E-4279-9C7B-772EBEC74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576" y="1611654"/>
            <a:ext cx="5083427" cy="50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4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691100" y="464471"/>
            <a:ext cx="10737218" cy="6499017"/>
          </a:xfrm>
          <a:prstGeom prst="rect">
            <a:avLst/>
          </a:prstGeom>
          <a:solidFill>
            <a:schemeClr val="accent1">
              <a:alpha val="67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22971C78-FE70-4977-8073-1543F777E533}"/>
              </a:ext>
            </a:extLst>
          </p:cNvPr>
          <p:cNvSpPr/>
          <p:nvPr/>
        </p:nvSpPr>
        <p:spPr>
          <a:xfrm>
            <a:off x="1821765" y="716572"/>
            <a:ext cx="8665700" cy="788378"/>
          </a:xfrm>
          <a:prstGeom prst="flowChartTerminator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57CFF975-15B4-4026-A583-ED0E49E9251A}"/>
              </a:ext>
            </a:extLst>
          </p:cNvPr>
          <p:cNvSpPr/>
          <p:nvPr/>
        </p:nvSpPr>
        <p:spPr>
          <a:xfrm>
            <a:off x="2124222" y="886265"/>
            <a:ext cx="8060787" cy="436098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6690E4-757D-4BC3-ACB1-344E455B71ED}"/>
              </a:ext>
            </a:extLst>
          </p:cNvPr>
          <p:cNvGrpSpPr/>
          <p:nvPr/>
        </p:nvGrpSpPr>
        <p:grpSpPr>
          <a:xfrm>
            <a:off x="2718494" y="892712"/>
            <a:ext cx="1658208" cy="4665895"/>
            <a:chOff x="2718494" y="892712"/>
            <a:chExt cx="1658208" cy="46658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130C0A5-792F-4B55-AC33-F3C41133F8C1}"/>
                </a:ext>
              </a:extLst>
            </p:cNvPr>
            <p:cNvSpPr/>
            <p:nvPr/>
          </p:nvSpPr>
          <p:spPr>
            <a:xfrm>
              <a:off x="3339622" y="892712"/>
              <a:ext cx="506436" cy="43609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F7088C6C-DB19-4732-BDA5-95959FCE9B51}"/>
                </a:ext>
              </a:extLst>
            </p:cNvPr>
            <p:cNvSpPr/>
            <p:nvPr/>
          </p:nvSpPr>
          <p:spPr>
            <a:xfrm>
              <a:off x="2718494" y="3713980"/>
              <a:ext cx="1658208" cy="1844627"/>
            </a:xfrm>
            <a:prstGeom prst="ellipse">
              <a:avLst/>
            </a:prstGeom>
            <a:solidFill>
              <a:srgbClr val="FFC000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9CB22E9-A490-4FFD-BCCC-F013EE723B4D}"/>
                </a:ext>
              </a:extLst>
            </p:cNvPr>
            <p:cNvCxnSpPr>
              <a:cxnSpLocks/>
              <a:stCxn id="10" idx="4"/>
              <a:endCxn id="18" idx="0"/>
            </p:cNvCxnSpPr>
            <p:nvPr/>
          </p:nvCxnSpPr>
          <p:spPr>
            <a:xfrm flipH="1">
              <a:off x="3547598" y="1328810"/>
              <a:ext cx="45242" cy="2385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0E6D8E-73B1-4DEF-8137-C4113F5E329B}"/>
                </a:ext>
              </a:extLst>
            </p:cNvPr>
            <p:cNvSpPr txBox="1"/>
            <p:nvPr/>
          </p:nvSpPr>
          <p:spPr>
            <a:xfrm>
              <a:off x="2886272" y="3942553"/>
              <a:ext cx="13455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  <a:p>
              <a:r>
                <a:rPr lang="en-US" sz="2000" b="1" dirty="0"/>
                <a:t>PLANNING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BC328B0-ABB3-4457-AA31-AFA6C4EAA0D2}"/>
                </a:ext>
              </a:extLst>
            </p:cNvPr>
            <p:cNvSpPr/>
            <p:nvPr/>
          </p:nvSpPr>
          <p:spPr>
            <a:xfrm>
              <a:off x="3468488" y="3538618"/>
              <a:ext cx="181122" cy="17536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22C7B33-266F-4AFA-A7A0-7E95F451A81F}"/>
                </a:ext>
              </a:extLst>
            </p:cNvPr>
            <p:cNvSpPr/>
            <p:nvPr/>
          </p:nvSpPr>
          <p:spPr>
            <a:xfrm>
              <a:off x="3468488" y="985884"/>
              <a:ext cx="224511" cy="33003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DD06866-4418-4B61-AD26-C9B252A69F91}"/>
              </a:ext>
            </a:extLst>
          </p:cNvPr>
          <p:cNvGrpSpPr/>
          <p:nvPr/>
        </p:nvGrpSpPr>
        <p:grpSpPr>
          <a:xfrm>
            <a:off x="5896526" y="900920"/>
            <a:ext cx="1984839" cy="4935412"/>
            <a:chOff x="5896526" y="900920"/>
            <a:chExt cx="1984839" cy="4935412"/>
          </a:xfrm>
        </p:grpSpPr>
        <p:sp>
          <p:nvSpPr>
            <p:cNvPr id="30" name="Oval 29">
              <a:hlinkClick r:id="rId5" action="ppaction://hlinksldjump"/>
              <a:extLst>
                <a:ext uri="{FF2B5EF4-FFF2-40B4-BE49-F238E27FC236}">
                  <a16:creationId xmlns:a16="http://schemas.microsoft.com/office/drawing/2014/main" id="{1F238641-30B9-467B-960A-EDE79E2E5003}"/>
                </a:ext>
              </a:extLst>
            </p:cNvPr>
            <p:cNvSpPr/>
            <p:nvPr/>
          </p:nvSpPr>
          <p:spPr>
            <a:xfrm>
              <a:off x="5918036" y="3829906"/>
              <a:ext cx="1818387" cy="20064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47B76D-E1B3-4386-82A8-CB75C8060367}"/>
                </a:ext>
              </a:extLst>
            </p:cNvPr>
            <p:cNvSpPr/>
            <p:nvPr/>
          </p:nvSpPr>
          <p:spPr>
            <a:xfrm>
              <a:off x="6720433" y="900920"/>
              <a:ext cx="506436" cy="43609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AC6E28-283D-465C-9C66-95771F8A7E6E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 flipH="1">
              <a:off x="6909909" y="1337018"/>
              <a:ext cx="63742" cy="2514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F2E6A-F5E8-4684-9C37-0151092225E7}"/>
                </a:ext>
              </a:extLst>
            </p:cNvPr>
            <p:cNvSpPr txBox="1"/>
            <p:nvPr/>
          </p:nvSpPr>
          <p:spPr>
            <a:xfrm>
              <a:off x="5896526" y="4650439"/>
              <a:ext cx="1984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IMPLEMENTATION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FC3C4C-26F9-41B9-93A0-5EB435114EB0}"/>
                </a:ext>
              </a:extLst>
            </p:cNvPr>
            <p:cNvSpPr/>
            <p:nvPr/>
          </p:nvSpPr>
          <p:spPr>
            <a:xfrm>
              <a:off x="6807447" y="3854871"/>
              <a:ext cx="181122" cy="17536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D957E6B-6003-436C-85EB-D2D63A21A394}"/>
                </a:ext>
              </a:extLst>
            </p:cNvPr>
            <p:cNvSpPr/>
            <p:nvPr/>
          </p:nvSpPr>
          <p:spPr>
            <a:xfrm>
              <a:off x="6862543" y="999659"/>
              <a:ext cx="216421" cy="33003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2596628-4A1D-4DD0-ADB4-2F1B9545500F}"/>
              </a:ext>
            </a:extLst>
          </p:cNvPr>
          <p:cNvGrpSpPr/>
          <p:nvPr/>
        </p:nvGrpSpPr>
        <p:grpSpPr>
          <a:xfrm>
            <a:off x="7783795" y="906250"/>
            <a:ext cx="1922814" cy="4269835"/>
            <a:chOff x="7822497" y="879818"/>
            <a:chExt cx="1922814" cy="426983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0EAC60-6C65-475A-B04B-E2BA4CC8EAA2}"/>
                </a:ext>
              </a:extLst>
            </p:cNvPr>
            <p:cNvCxnSpPr>
              <a:cxnSpLocks/>
              <a:stCxn id="14" idx="4"/>
              <a:endCxn id="26" idx="0"/>
            </p:cNvCxnSpPr>
            <p:nvPr/>
          </p:nvCxnSpPr>
          <p:spPr>
            <a:xfrm>
              <a:off x="8651601" y="1315916"/>
              <a:ext cx="0" cy="1989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568E59-4E6D-4E8A-8CBD-6576E92E6057}"/>
                </a:ext>
              </a:extLst>
            </p:cNvPr>
            <p:cNvSpPr/>
            <p:nvPr/>
          </p:nvSpPr>
          <p:spPr>
            <a:xfrm>
              <a:off x="8398383" y="879818"/>
              <a:ext cx="506436" cy="43609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hlinkClick r:id="rId6" action="ppaction://hlinksldjump"/>
              <a:extLst>
                <a:ext uri="{FF2B5EF4-FFF2-40B4-BE49-F238E27FC236}">
                  <a16:creationId xmlns:a16="http://schemas.microsoft.com/office/drawing/2014/main" id="{AD0CFC0F-385C-4142-BE5B-392290655B65}"/>
                </a:ext>
              </a:extLst>
            </p:cNvPr>
            <p:cNvSpPr/>
            <p:nvPr/>
          </p:nvSpPr>
          <p:spPr>
            <a:xfrm>
              <a:off x="7822497" y="3305026"/>
              <a:ext cx="1658208" cy="184462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CC3BE4-3F24-4415-A03E-46182DEF2D32}"/>
                </a:ext>
              </a:extLst>
            </p:cNvPr>
            <p:cNvSpPr txBox="1"/>
            <p:nvPr/>
          </p:nvSpPr>
          <p:spPr>
            <a:xfrm>
              <a:off x="8198415" y="4030234"/>
              <a:ext cx="1546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TESTING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8432B92-21E9-4D5B-8756-84C67D2D4A72}"/>
                </a:ext>
              </a:extLst>
            </p:cNvPr>
            <p:cNvSpPr/>
            <p:nvPr/>
          </p:nvSpPr>
          <p:spPr>
            <a:xfrm>
              <a:off x="8558022" y="3290080"/>
              <a:ext cx="181122" cy="17536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6078F17-A3C0-4527-99B8-981AF57AEBD8}"/>
                </a:ext>
              </a:extLst>
            </p:cNvPr>
            <p:cNvSpPr/>
            <p:nvPr/>
          </p:nvSpPr>
          <p:spPr>
            <a:xfrm>
              <a:off x="8550124" y="973268"/>
              <a:ext cx="224511" cy="33003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F1087ED-C677-4CC3-A527-BBA187C38B30}"/>
              </a:ext>
            </a:extLst>
          </p:cNvPr>
          <p:cNvSpPr txBox="1"/>
          <p:nvPr/>
        </p:nvSpPr>
        <p:spPr>
          <a:xfrm>
            <a:off x="5348601" y="892712"/>
            <a:ext cx="142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STAGES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A0E0F2A-3710-4889-B18E-11C65307650D}"/>
              </a:ext>
            </a:extLst>
          </p:cNvPr>
          <p:cNvGrpSpPr/>
          <p:nvPr/>
        </p:nvGrpSpPr>
        <p:grpSpPr>
          <a:xfrm>
            <a:off x="4361840" y="915713"/>
            <a:ext cx="1658208" cy="3961525"/>
            <a:chOff x="4347371" y="911196"/>
            <a:chExt cx="1658208" cy="396152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1A001C-8373-443D-9AD1-7AC536784ABB}"/>
                </a:ext>
              </a:extLst>
            </p:cNvPr>
            <p:cNvSpPr/>
            <p:nvPr/>
          </p:nvSpPr>
          <p:spPr>
            <a:xfrm>
              <a:off x="4965689" y="2865460"/>
              <a:ext cx="181122" cy="17536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hlinkClick r:id="rId7" action="ppaction://hlinksldjump"/>
              <a:extLst>
                <a:ext uri="{FF2B5EF4-FFF2-40B4-BE49-F238E27FC236}">
                  <a16:creationId xmlns:a16="http://schemas.microsoft.com/office/drawing/2014/main" id="{0A08CE2A-7C57-414F-BE17-E8853E0B52ED}"/>
                </a:ext>
              </a:extLst>
            </p:cNvPr>
            <p:cNvSpPr/>
            <p:nvPr/>
          </p:nvSpPr>
          <p:spPr>
            <a:xfrm>
              <a:off x="4347371" y="3028094"/>
              <a:ext cx="1658208" cy="1844627"/>
            </a:xfrm>
            <a:prstGeom prst="ellipse">
              <a:avLst/>
            </a:prstGeom>
            <a:solidFill>
              <a:srgbClr val="00B050"/>
            </a:solidFill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1D6F69-7D92-4127-9767-01BD19556801}"/>
                </a:ext>
              </a:extLst>
            </p:cNvPr>
            <p:cNvSpPr/>
            <p:nvPr/>
          </p:nvSpPr>
          <p:spPr>
            <a:xfrm>
              <a:off x="4799151" y="911196"/>
              <a:ext cx="506436" cy="43609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AA831-9875-47FC-BDBD-0E519E5A6213}"/>
                </a:ext>
              </a:extLst>
            </p:cNvPr>
            <p:cNvCxnSpPr>
              <a:cxnSpLocks/>
            </p:cNvCxnSpPr>
            <p:nvPr/>
          </p:nvCxnSpPr>
          <p:spPr>
            <a:xfrm>
              <a:off x="5053408" y="1347294"/>
              <a:ext cx="0" cy="1591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0D9D1F7-99B1-4CA9-9D19-9309BBACD20A}"/>
                </a:ext>
              </a:extLst>
            </p:cNvPr>
            <p:cNvSpPr txBox="1"/>
            <p:nvPr/>
          </p:nvSpPr>
          <p:spPr>
            <a:xfrm>
              <a:off x="4468247" y="3486135"/>
              <a:ext cx="1298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  DESIGN &amp;</a:t>
              </a:r>
            </a:p>
            <a:p>
              <a:r>
                <a:rPr lang="en-US" b="1" dirty="0"/>
                <a:t>  ANALYSIS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58DB07D-0605-4BFD-8A8D-D00913F9D0A2}"/>
                </a:ext>
              </a:extLst>
            </p:cNvPr>
            <p:cNvSpPr/>
            <p:nvPr/>
          </p:nvSpPr>
          <p:spPr>
            <a:xfrm>
              <a:off x="4922300" y="998778"/>
              <a:ext cx="224511" cy="33003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15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1: </a:t>
            </a:r>
            <a:r>
              <a:rPr lang="en-US" sz="4800" u="sng" dirty="0">
                <a:solidFill>
                  <a:schemeClr val="bg1"/>
                </a:solidFill>
                <a:latin typeface="Algerian" panose="04020705040A02060702" pitchFamily="82" charset="0"/>
              </a:rPr>
              <a:t>PLANNING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28C11F-A92C-4A8C-B61D-53FB4D62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64001" y="1301845"/>
            <a:ext cx="5278128" cy="49088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A3E0C-9E32-4D1F-96EC-8A9DE4DF4509}"/>
              </a:ext>
            </a:extLst>
          </p:cNvPr>
          <p:cNvSpPr txBox="1"/>
          <p:nvPr/>
        </p:nvSpPr>
        <p:spPr>
          <a:xfrm>
            <a:off x="1625532" y="2094176"/>
            <a:ext cx="42406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chemeClr val="bg1"/>
                </a:solidFill>
                <a:ea typeface="Segoe UI Black" panose="020B0A02040204020203" pitchFamily="34" charset="0"/>
                <a:cs typeface="Arial" panose="020B0604020202020204" pitchFamily="34" charset="0"/>
              </a:rPr>
              <a:t>In this stage we plan our project and answer many questions related to our project. Such as:</a:t>
            </a:r>
          </a:p>
          <a:p>
            <a:pPr marL="0" indent="0" algn="just">
              <a:buNone/>
            </a:pPr>
            <a:endParaRPr 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cs typeface="Segoe UI Semibold" panose="020B0702040204020203" pitchFamily="34" charset="0"/>
              </a:rPr>
              <a:t>Requirement of the customer.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cs typeface="Segoe UI Semibold" panose="020B0702040204020203" pitchFamily="34" charset="0"/>
              </a:rPr>
              <a:t>Deadline of the project.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cs typeface="Segoe UI Semibold" panose="020B0702040204020203" pitchFamily="34" charset="0"/>
              </a:rPr>
              <a:t>Day by Day/Week by Week target of project.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cs typeface="Segoe UI Semibold" panose="020B0702040204020203" pitchFamily="34" charset="0"/>
              </a:rPr>
              <a:t>Role of different team members.</a:t>
            </a:r>
          </a:p>
          <a:p>
            <a:endParaRPr lang="en-US" dirty="0"/>
          </a:p>
        </p:txBody>
      </p:sp>
      <p:sp>
        <p:nvSpPr>
          <p:cNvPr id="5" name="Action Button: Go Home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F5BB173-DBE5-47E8-83B2-25C5D6C93ECA}"/>
              </a:ext>
            </a:extLst>
          </p:cNvPr>
          <p:cNvSpPr/>
          <p:nvPr/>
        </p:nvSpPr>
        <p:spPr>
          <a:xfrm>
            <a:off x="1404730" y="6210648"/>
            <a:ext cx="516835" cy="455195"/>
          </a:xfrm>
          <a:prstGeom prst="actionButtonHom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9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8785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2: </a:t>
            </a:r>
            <a:r>
              <a:rPr lang="en-US" sz="4800" u="sng" dirty="0">
                <a:solidFill>
                  <a:schemeClr val="bg1"/>
                </a:solidFill>
                <a:latin typeface="Algerian" panose="04020705040A02060702" pitchFamily="82" charset="0"/>
              </a:rPr>
              <a:t>DESIGN &amp;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CB314-FBA4-42F5-9BE5-367CA00FD6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50073" y="1771520"/>
            <a:ext cx="8189233" cy="2794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3A9FA-DA68-4FCF-AC9A-B67500904ABA}"/>
              </a:ext>
            </a:extLst>
          </p:cNvPr>
          <p:cNvSpPr txBox="1"/>
          <p:nvPr/>
        </p:nvSpPr>
        <p:spPr>
          <a:xfrm>
            <a:off x="2067951" y="4664766"/>
            <a:ext cx="82713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In the design &amp; analysis phase we basically design the flow of project and a brief analysis of our implementation phase.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Three primary activities of this stage are: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Gathering business requirements.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Creating process diagram.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Performing a detailed analysis.</a:t>
            </a:r>
          </a:p>
          <a:p>
            <a:endParaRPr lang="en-US" dirty="0"/>
          </a:p>
        </p:txBody>
      </p:sp>
      <p:sp>
        <p:nvSpPr>
          <p:cNvPr id="8" name="Action Button: Go Hom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02BE735-CF3B-4F58-8DD1-3B10C4808F46}"/>
              </a:ext>
            </a:extLst>
          </p:cNvPr>
          <p:cNvSpPr/>
          <p:nvPr/>
        </p:nvSpPr>
        <p:spPr>
          <a:xfrm>
            <a:off x="1404730" y="6210648"/>
            <a:ext cx="516835" cy="455195"/>
          </a:xfrm>
          <a:prstGeom prst="actionButtonHom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99856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49" y="470848"/>
            <a:ext cx="8353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3: </a:t>
            </a:r>
            <a:r>
              <a:rPr lang="en-US" sz="4800" u="sng" dirty="0">
                <a:solidFill>
                  <a:schemeClr val="bg1"/>
                </a:solidFill>
                <a:latin typeface="Algerian" panose="04020705040A02060702" pitchFamily="82" charset="0"/>
              </a:rPr>
              <a:t>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EE95A-9081-424F-BBA3-75A8C9D339CC}"/>
              </a:ext>
            </a:extLst>
          </p:cNvPr>
          <p:cNvSpPr txBox="1"/>
          <p:nvPr/>
        </p:nvSpPr>
        <p:spPr>
          <a:xfrm>
            <a:off x="1770569" y="1880635"/>
            <a:ext cx="5711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0" i="0" dirty="0">
                <a:solidFill>
                  <a:schemeClr val="bg1"/>
                </a:solidFill>
                <a:effectLst/>
                <a:ea typeface="Segoe UI Black" panose="020B0A02040204020203" pitchFamily="34" charset="0"/>
              </a:rPr>
              <a:t>In the implementation phase, all the documents from the previous phase are transformed into the actual system</a:t>
            </a:r>
            <a:endParaRPr lang="en-US" sz="2000" dirty="0">
              <a:solidFill>
                <a:schemeClr val="bg1"/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Picture 10">
            <a:hlinkClick r:id="rId4" action="ppaction://hlinksldjump"/>
            <a:extLst>
              <a:ext uri="{FF2B5EF4-FFF2-40B4-BE49-F238E27FC236}">
                <a16:creationId xmlns:a16="http://schemas.microsoft.com/office/drawing/2014/main" id="{CBADFFD3-4F16-4151-9669-A24416AAD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78" y="2610071"/>
            <a:ext cx="1866880" cy="19408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4DB258-CFBD-4A1E-B2EF-2B32EB7FE83E}"/>
              </a:ext>
            </a:extLst>
          </p:cNvPr>
          <p:cNvSpPr/>
          <p:nvPr/>
        </p:nvSpPr>
        <p:spPr>
          <a:xfrm>
            <a:off x="3242138" y="2915278"/>
            <a:ext cx="2125434" cy="2041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D6FED-33D5-45AA-BC41-974DEA4CDA98}"/>
              </a:ext>
            </a:extLst>
          </p:cNvPr>
          <p:cNvSpPr/>
          <p:nvPr/>
        </p:nvSpPr>
        <p:spPr>
          <a:xfrm flipH="1">
            <a:off x="5753550" y="2994323"/>
            <a:ext cx="2255043" cy="16230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D304F7-C89A-4AD5-B80D-9BFCD8CA2819}"/>
              </a:ext>
            </a:extLst>
          </p:cNvPr>
          <p:cNvSpPr/>
          <p:nvPr/>
        </p:nvSpPr>
        <p:spPr>
          <a:xfrm>
            <a:off x="5175071" y="5137659"/>
            <a:ext cx="2700279" cy="1683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3EEB8-3F29-44D9-98B2-09704CE38A75}"/>
              </a:ext>
            </a:extLst>
          </p:cNvPr>
          <p:cNvSpPr txBox="1"/>
          <p:nvPr/>
        </p:nvSpPr>
        <p:spPr>
          <a:xfrm>
            <a:off x="3695935" y="4455188"/>
            <a:ext cx="147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ETL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0F5BD7-9058-4CED-B25D-70C144CC925F}"/>
              </a:ext>
            </a:extLst>
          </p:cNvPr>
          <p:cNvSpPr txBox="1"/>
          <p:nvPr/>
        </p:nvSpPr>
        <p:spPr>
          <a:xfrm>
            <a:off x="5367572" y="6300503"/>
            <a:ext cx="2843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DASHBOARD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881C32-F7BD-45F6-99C6-9D63AE1C2AC2}"/>
              </a:ext>
            </a:extLst>
          </p:cNvPr>
          <p:cNvSpPr txBox="1"/>
          <p:nvPr/>
        </p:nvSpPr>
        <p:spPr>
          <a:xfrm>
            <a:off x="6146887" y="4160526"/>
            <a:ext cx="212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REPORT</a:t>
            </a:r>
          </a:p>
        </p:txBody>
      </p:sp>
      <p:sp>
        <p:nvSpPr>
          <p:cNvPr id="20" name="Action Button: Go Home 1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E02FC8C-4087-4302-A290-F0927A7B1954}"/>
              </a:ext>
            </a:extLst>
          </p:cNvPr>
          <p:cNvSpPr/>
          <p:nvPr/>
        </p:nvSpPr>
        <p:spPr>
          <a:xfrm>
            <a:off x="1404730" y="6210648"/>
            <a:ext cx="516835" cy="455195"/>
          </a:xfrm>
          <a:prstGeom prst="actionButtonHom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723F07C7-19EF-4469-AF7E-04BB1ECFC86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18" y="4802204"/>
            <a:ext cx="2446093" cy="16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9D59033E-0557-4F0C-B932-581710CCADBA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770" y="2622335"/>
            <a:ext cx="2076417" cy="1670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4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C454-A41C-40E5-BA14-3EB5F8C3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2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"/>
            <a:ext cx="12192000" cy="6856827"/>
          </a:xfrm>
          <a:prstGeom prst="rect">
            <a:avLst/>
          </a:prstGeom>
          <a:noFill/>
          <a:effectLst>
            <a:glow rad="127000">
              <a:schemeClr val="tx1">
                <a:lumMod val="85000"/>
                <a:lumOff val="15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BCE0C9-21C8-4748-BE0A-2A2C1D0AF1D5}"/>
              </a:ext>
            </a:extLst>
          </p:cNvPr>
          <p:cNvSpPr/>
          <p:nvPr/>
        </p:nvSpPr>
        <p:spPr>
          <a:xfrm>
            <a:off x="1147251" y="470848"/>
            <a:ext cx="10194878" cy="6385979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0CAC-B97B-49C9-8BA8-CC7F0B2035AA}"/>
              </a:ext>
            </a:extLst>
          </p:cNvPr>
          <p:cNvSpPr txBox="1"/>
          <p:nvPr/>
        </p:nvSpPr>
        <p:spPr>
          <a:xfrm>
            <a:off x="2067950" y="470848"/>
            <a:ext cx="759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STAGE 3.1: etl </a:t>
            </a:r>
            <a:endParaRPr lang="en-US" sz="48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04CB0-B3A8-486E-970B-3AFCB8AB8EAB}"/>
              </a:ext>
            </a:extLst>
          </p:cNvPr>
          <p:cNvSpPr txBox="1"/>
          <p:nvPr/>
        </p:nvSpPr>
        <p:spPr>
          <a:xfrm>
            <a:off x="3612084" y="6102323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3.1.1 EXTRACTING SOURCE FILE TO TARGET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C5A52-F3AB-4EBB-A7B3-1DB389DD5F1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802674" y="1436914"/>
            <a:ext cx="8895806" cy="43891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40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610</Words>
  <Application>Microsoft Office PowerPoint</Application>
  <PresentationFormat>Widescreen</PresentationFormat>
  <Paragraphs>123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Algerian</vt:lpstr>
      <vt:lpstr>Arial</vt:lpstr>
      <vt:lpstr>Calibri</vt:lpstr>
      <vt:lpstr>Calibri Light</vt:lpstr>
      <vt:lpstr>Gill Sans Ultra Bold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sonali</dc:creator>
  <cp:lastModifiedBy>sonali</cp:lastModifiedBy>
  <cp:revision>73</cp:revision>
  <dcterms:created xsi:type="dcterms:W3CDTF">2020-09-25T15:01:39Z</dcterms:created>
  <dcterms:modified xsi:type="dcterms:W3CDTF">2020-09-28T11:30:38Z</dcterms:modified>
</cp:coreProperties>
</file>